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24"/>
  </p:notesMasterIdLst>
  <p:handoutMasterIdLst>
    <p:handoutMasterId r:id="rId25"/>
  </p:handoutMasterIdLst>
  <p:sldIdLst>
    <p:sldId id="640" r:id="rId3"/>
    <p:sldId id="692" r:id="rId4"/>
    <p:sldId id="656" r:id="rId5"/>
    <p:sldId id="686" r:id="rId6"/>
    <p:sldId id="693" r:id="rId7"/>
    <p:sldId id="658" r:id="rId8"/>
    <p:sldId id="659" r:id="rId9"/>
    <p:sldId id="655" r:id="rId10"/>
    <p:sldId id="687" r:id="rId11"/>
    <p:sldId id="681" r:id="rId12"/>
    <p:sldId id="646" r:id="rId13"/>
    <p:sldId id="688" r:id="rId14"/>
    <p:sldId id="650" r:id="rId15"/>
    <p:sldId id="651" r:id="rId16"/>
    <p:sldId id="689" r:id="rId17"/>
    <p:sldId id="663" r:id="rId18"/>
    <p:sldId id="682" r:id="rId19"/>
    <p:sldId id="690" r:id="rId20"/>
    <p:sldId id="691" r:id="rId21"/>
    <p:sldId id="571" r:id="rId22"/>
    <p:sldId id="576" r:id="rId23"/>
  </p:sldIdLst>
  <p:sldSz cx="9144000" cy="6858000" type="screen4x3"/>
  <p:notesSz cx="6797675" cy="99266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4" autoAdjust="0"/>
    <p:restoredTop sz="94641" autoAdjust="0"/>
  </p:normalViewPr>
  <p:slideViewPr>
    <p:cSldViewPr snapToGrid="0" snapToObjects="1" showGuides="1">
      <p:cViewPr varScale="1">
        <p:scale>
          <a:sx n="125" d="100"/>
          <a:sy n="125" d="100"/>
        </p:scale>
        <p:origin x="840" y="108"/>
      </p:cViewPr>
      <p:guideLst>
        <p:guide orient="horz" pos="2160"/>
        <p:guide pos="28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3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276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276"/>
          </a:xfrm>
          <a:prstGeom prst="rect">
            <a:avLst/>
          </a:prstGeom>
        </p:spPr>
        <p:txBody>
          <a:bodyPr vert="horz" lIns="90635" tIns="45318" rIns="90635" bIns="45318" rtlCol="0"/>
          <a:lstStyle>
            <a:lvl1pPr algn="r">
              <a:defRPr sz="1200"/>
            </a:lvl1pPr>
          </a:lstStyle>
          <a:p>
            <a:fld id="{2FA8C835-50A8-424F-8C2C-D0F83E3D56EF}" type="datetimeFigureOut">
              <a:rPr lang="da-DK" smtClean="0"/>
              <a:t>19-04-2017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362"/>
            <a:ext cx="2945659" cy="497276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9362"/>
            <a:ext cx="2945659" cy="497276"/>
          </a:xfrm>
          <a:prstGeom prst="rect">
            <a:avLst/>
          </a:prstGeom>
        </p:spPr>
        <p:txBody>
          <a:bodyPr vert="horz" lIns="90635" tIns="45318" rIns="90635" bIns="45318" rtlCol="0" anchor="b"/>
          <a:lstStyle>
            <a:lvl1pPr algn="r">
              <a:defRPr sz="1200"/>
            </a:lvl1pPr>
          </a:lstStyle>
          <a:p>
            <a:fld id="{A17A6AF8-5939-40AA-9E6B-0BD4DE3C88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37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/>
          <a:lstStyle>
            <a:lvl1pPr algn="r">
              <a:defRPr sz="1200"/>
            </a:lvl1pPr>
          </a:lstStyle>
          <a:p>
            <a:fld id="{48CF41A0-B315-614F-8893-711DB204CF41}" type="datetimeFigureOut">
              <a:rPr lang="da-DK" smtClean="0"/>
              <a:pPr/>
              <a:t>19-04-2017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6" rIns="91433" bIns="45716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3" tIns="45716" rIns="91433" bIns="45716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3" tIns="45716" rIns="91433" bIns="45716" rtlCol="0" anchor="b"/>
          <a:lstStyle>
            <a:lvl1pPr algn="r">
              <a:defRPr sz="1200"/>
            </a:lvl1pPr>
          </a:lstStyle>
          <a:p>
            <a:fld id="{E4653089-0538-9946-A24D-7294D87F680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720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96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17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7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18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46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19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25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20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0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30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98922-0AE3-42E0-B4D4-30A7F641C41B}" type="slidenum">
              <a:rPr lang="en-US" altLang="da-DK"/>
              <a:pPr/>
              <a:t>3</a:t>
            </a:fld>
            <a:endParaRPr lang="en-US" altLang="da-DK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583" indent="-228583"/>
            <a:r>
              <a:rPr lang="da-DK" altLang="da-DK" b="1" dirty="0"/>
              <a:t>NOTE! For at ændre billedet på denne side gøres følgende:</a:t>
            </a:r>
          </a:p>
          <a:p>
            <a:pPr marL="228583" indent="-228583">
              <a:buFontTx/>
              <a:buAutoNum type="arabicPeriod"/>
            </a:pPr>
            <a:r>
              <a:rPr lang="da-DK" altLang="da-DK" dirty="0"/>
              <a:t> Slet det nuværende billede ved at klikke på det og tryk ”</a:t>
            </a:r>
            <a:r>
              <a:rPr lang="da-DK" altLang="da-DK" dirty="0" err="1"/>
              <a:t>Delete</a:t>
            </a:r>
            <a:r>
              <a:rPr lang="da-DK" altLang="da-DK" dirty="0"/>
              <a:t>” på tastaturet.</a:t>
            </a:r>
          </a:p>
          <a:p>
            <a:pPr marL="228583" indent="-228583">
              <a:buFontTx/>
              <a:buAutoNum type="arabicPeriod"/>
            </a:pPr>
            <a:r>
              <a:rPr lang="da-DK" altLang="da-DK" dirty="0"/>
              <a:t> Gå i hovedmenuen og vælg ”Indsæt/ Billede/ Fra fil...”</a:t>
            </a:r>
          </a:p>
          <a:p>
            <a:pPr marL="228583" indent="-228583">
              <a:buFontTx/>
              <a:buAutoNum type="arabicPeriod"/>
            </a:pPr>
            <a:r>
              <a:rPr lang="da-DK" altLang="da-DK" dirty="0"/>
              <a:t> Billedet skal have samme størrelse som præsentationsformatet: 25,4 x 19,05 cm (1280 x 960 pixels).</a:t>
            </a:r>
          </a:p>
          <a:p>
            <a:pPr marL="228583" indent="-228583">
              <a:buFontTx/>
              <a:buAutoNum type="arabicPeriod"/>
            </a:pPr>
            <a:r>
              <a:rPr lang="da-DK" altLang="da-DK" dirty="0"/>
              <a:t> Skal</a:t>
            </a:r>
            <a:r>
              <a:rPr lang="da-DK" altLang="ja-JP" dirty="0"/>
              <a:t>é</a:t>
            </a:r>
            <a:r>
              <a:rPr lang="da-DK" altLang="da-DK" dirty="0"/>
              <a:t>r evt. billedet så det får samme størrelse som siden.</a:t>
            </a:r>
          </a:p>
          <a:p>
            <a:pPr marL="228583" indent="-228583">
              <a:buFontTx/>
              <a:buAutoNum type="arabicPeriod"/>
            </a:pPr>
            <a:r>
              <a:rPr lang="da-DK" altLang="da-DK" dirty="0"/>
              <a:t> </a:t>
            </a:r>
            <a:r>
              <a:rPr lang="da-DK" altLang="da-DK" dirty="0" err="1"/>
              <a:t>Højreklik</a:t>
            </a:r>
            <a:r>
              <a:rPr lang="da-DK" altLang="da-DK" dirty="0"/>
              <a:t> på billedet og vælg ”Rækkefølge/ Plac</a:t>
            </a:r>
            <a:r>
              <a:rPr lang="da-DK" altLang="ja-JP" dirty="0"/>
              <a:t>ér</a:t>
            </a:r>
            <a:r>
              <a:rPr lang="da-DK" altLang="da-DK" dirty="0"/>
              <a:t> bagerst”</a:t>
            </a:r>
          </a:p>
        </p:txBody>
      </p:sp>
    </p:spTree>
    <p:extLst>
      <p:ext uri="{BB962C8B-B14F-4D97-AF65-F5344CB8AC3E}">
        <p14:creationId xmlns:p14="http://schemas.microsoft.com/office/powerpoint/2010/main" val="38740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112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6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5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C80C4-F639-41A4-B7F3-807FAAEB5AB6}" type="slidenum">
              <a:rPr lang="da-DK" smtClean="0">
                <a:solidFill>
                  <a:prstClr val="black"/>
                </a:solidFill>
              </a:rPr>
              <a:pPr/>
              <a:t>7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1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3" indent="-28572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1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76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1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05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0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3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899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E5323F-EE5F-4A3F-86B8-28CD5AFF4682}" type="slidenum">
              <a:rPr lang="da-DK" altLang="da-DK">
                <a:latin typeface="Calibri" panose="020F0502020204030204" pitchFamily="34" charset="0"/>
              </a:rPr>
              <a:pPr eaLnBrk="1" hangingPunct="1"/>
              <a:t>8</a:t>
            </a:fld>
            <a:endParaRPr lang="da-DK" altLang="da-DK">
              <a:latin typeface="Calibri" panose="020F0502020204030204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887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4" y="4719639"/>
            <a:ext cx="49815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It’s not only the built environment that has been transformed the last 10-15 years.</a:t>
            </a:r>
          </a:p>
          <a:p>
            <a:pPr eaLnBrk="1" hangingPunct="1"/>
            <a:r>
              <a:rPr lang="da-DK" altLang="da-DK" smtClean="0"/>
              <a:t>There has also been a strong change in the demographics of the city – the urban revitalization can be read from the figures of demographics.</a:t>
            </a:r>
          </a:p>
        </p:txBody>
      </p:sp>
    </p:spTree>
    <p:extLst>
      <p:ext uri="{BB962C8B-B14F-4D97-AF65-F5344CB8AC3E}">
        <p14:creationId xmlns:p14="http://schemas.microsoft.com/office/powerpoint/2010/main" val="402580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8517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059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53089-0538-9946-A24D-7294D87F680F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102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88925"/>
            <a:ext cx="8582025" cy="632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/>
          <p:cNvSpPr/>
          <p:nvPr userDrawn="1"/>
        </p:nvSpPr>
        <p:spPr>
          <a:xfrm>
            <a:off x="280988" y="1682750"/>
            <a:ext cx="8582025" cy="3103563"/>
          </a:xfrm>
          <a:prstGeom prst="rect">
            <a:avLst/>
          </a:prstGeom>
          <a:solidFill>
            <a:srgbClr val="005C84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da-DK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7" descr="byoghavn.dk_Horisontal_White.w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9"/>
          <a:stretch>
            <a:fillRect/>
          </a:stretch>
        </p:blipFill>
        <p:spPr bwMode="auto">
          <a:xfrm>
            <a:off x="6727825" y="3922713"/>
            <a:ext cx="18637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400" y="2180292"/>
            <a:ext cx="8154000" cy="16058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4C2E3E2-9D0F-7F45-AB3D-4762BAF986BB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t> Side </a:t>
            </a:r>
            <a:fld id="{9D0A33F3-2128-B748-8F88-224A15562E87}" type="slidenum"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srgbClr val="005C84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79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2354400" y="835966"/>
            <a:ext cx="4435200" cy="5742000"/>
          </a:xfrm>
          <a:prstGeom prst="rect">
            <a:avLst/>
          </a:prstGeo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76E071-4900-E341-B1C2-0EC015F74A02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8CFBC6E6-C1BE-8049-95E9-1D1B97044E9F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0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t> Side </a:t>
            </a:r>
            <a:fld id="{A361706F-CC23-5D49-A355-DF18EED8936D}" type="slidenum"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srgbClr val="005C84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84B8849-C845-4B4F-970B-D7F25C2AD332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B4F0806F-7D23-E84C-B531-AD7BD2F93855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30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A8D6944-7625-3348-9A8A-51C1CCE6C4A1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D1F9FAE6-CAA5-4D4A-8935-25302E1654A8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6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s til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1600" y="831600"/>
            <a:ext cx="40608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6552F9C-A0C6-8A45-BCF7-85AB08898120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9EA5F6DC-2364-2D41-87C8-C40641315DB3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72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noProof="0" dirty="0" smtClean="0"/>
              <a:t>Indsæt billede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dirty="0" smtClean="0"/>
              <a:t>Indsæt overskrift maksimum 1 linje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/>
          <a:p>
            <a:fld id="{89D5E532-F29A-4438-808E-DB0E53E8664C}" type="datetime1">
              <a:rPr lang="da-DK" smtClean="0">
                <a:solidFill>
                  <a:srgbClr val="005C84"/>
                </a:solidFill>
              </a:rPr>
              <a:pPr/>
              <a:t>19-04-2017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/>
          <a:p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/>
          <a:p>
            <a:r>
              <a:rPr lang="da-DK" dirty="0" smtClean="0">
                <a:solidFill>
                  <a:srgbClr val="005C84"/>
                </a:solidFill>
              </a:rPr>
              <a:t> Side </a:t>
            </a:r>
            <a:fld id="{2776BDA2-2E43-44B8-880C-8C6EE120E4C0}" type="slidenum">
              <a:rPr lang="da-DK" smtClean="0">
                <a:solidFill>
                  <a:srgbClr val="005C84"/>
                </a:solidFill>
              </a:rPr>
              <a:pPr/>
              <a:t>‹nr.›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376363"/>
            <a:ext cx="8642349" cy="161582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a-DK" dirty="0" smtClean="0"/>
              <a:t>Klik for at indsætte tekst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548680" y="2708900"/>
            <a:ext cx="14402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Indsæt billede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billede-ikonet og indsæt et billede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Hvis tekst/logo forsvinder, højre klik på billedet og placer det Underst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548680" y="224644"/>
            <a:ext cx="14402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Farve i bund af tekstpladsholder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teksten og vælg farve fra paletten under Fyld farve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330147" y="1366838"/>
            <a:ext cx="220951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layout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Højre klik udenfor dit slide </a:t>
            </a:r>
          </a:p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et passende layout </a:t>
            </a:r>
            <a:b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fra “drop ned” menuen</a:t>
            </a:r>
            <a:endParaRPr lang="da-DK" sz="1000" noProof="1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066259" y="5685976"/>
            <a:ext cx="2113252" cy="1194218"/>
          </a:xfrm>
          <a:custGeom>
            <a:avLst/>
            <a:gdLst>
              <a:gd name="connsiteX0" fmla="*/ 0 w 2088000"/>
              <a:gd name="connsiteY0" fmla="*/ 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  <a:gd name="connsiteX4" fmla="*/ 0 w 2088000"/>
              <a:gd name="connsiteY4" fmla="*/ 0 h 1198800"/>
              <a:gd name="connsiteX0" fmla="*/ 0 w 2088000"/>
              <a:gd name="connsiteY0" fmla="*/ 119880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1198800">
                <a:moveTo>
                  <a:pt x="0" y="1198800"/>
                </a:moveTo>
                <a:lnTo>
                  <a:pt x="2088000" y="0"/>
                </a:lnTo>
                <a:lnTo>
                  <a:pt x="2088000" y="1198800"/>
                </a:lnTo>
                <a:lnTo>
                  <a:pt x="0" y="1198800"/>
                </a:lnTo>
                <a:close/>
              </a:path>
            </a:pathLst>
          </a:custGeom>
          <a:solidFill>
            <a:schemeClr val="accent5"/>
          </a:solidFill>
          <a:effectLst>
            <a:outerShdw blurRad="25400" dist="25400" dir="12900000" algn="br" rotWithShape="0">
              <a:prstClr val="black">
                <a:alpha val="43000"/>
              </a:prstClr>
            </a:outerShdw>
          </a:effectLst>
        </p:spPr>
        <p:txBody>
          <a:bodyPr tIns="1800000">
            <a:noAutofit/>
          </a:bodyPr>
          <a:lstStyle>
            <a:lvl1pPr marL="0" indent="0">
              <a:buNone/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103600" y="6332400"/>
            <a:ext cx="864000" cy="2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tIns="18000000"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2664799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262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6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B9CE4BEA-EBBF-4BAB-88DA-F9EE8837A870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BB97AB8E-E559-4EBD-AC7F-A41FCB4AE6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677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793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51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8477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D77B73-9977-5E45-B1CE-7814ADDA6DFD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807B7137-6EA4-5249-AE28-E5016AAF17C4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53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328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355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35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D77B73-9977-5E45-B1CE-7814ADDA6DFD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807B7137-6EA4-5249-AE28-E5016AAF17C4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58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23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02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med billed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72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noProof="0" dirty="0" smtClean="0"/>
              <a:t>Indsæt billede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dirty="0" smtClean="0"/>
              <a:t>Indsæt overskrift maksimum 1 linje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/>
          <a:p>
            <a:fld id="{89D5E532-F29A-4438-808E-DB0E53E8664C}" type="datetime1">
              <a:rPr lang="da-DK" smtClean="0">
                <a:solidFill>
                  <a:srgbClr val="005C84"/>
                </a:solidFill>
              </a:rPr>
              <a:pPr/>
              <a:t>19-04-2017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/>
          <a:p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/>
          <a:p>
            <a:r>
              <a:rPr lang="da-DK" dirty="0" smtClean="0">
                <a:solidFill>
                  <a:srgbClr val="005C84"/>
                </a:solidFill>
              </a:rPr>
              <a:t> Side </a:t>
            </a:r>
            <a:fld id="{2776BDA2-2E43-44B8-880C-8C6EE120E4C0}" type="slidenum">
              <a:rPr lang="da-DK" smtClean="0">
                <a:solidFill>
                  <a:srgbClr val="005C84"/>
                </a:solidFill>
              </a:rPr>
              <a:pPr/>
              <a:t>‹nr.›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376363"/>
            <a:ext cx="8642349" cy="161582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a-DK" dirty="0" smtClean="0"/>
              <a:t>Klik for at indsætte tekst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548680" y="2708900"/>
            <a:ext cx="14402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Indsæt billede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billede-ikonet og indsæt et billede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Hvis tekst/logo forsvinder, højre klik på billedet og placer det Underst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548680" y="224644"/>
            <a:ext cx="14402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Farve i bund af tekstpladsholder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teksten og vælg farve fra paletten under Fyld farve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330147" y="1366838"/>
            <a:ext cx="220951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layout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Højre klik udenfor dit slide </a:t>
            </a:r>
          </a:p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et passende layout </a:t>
            </a:r>
            <a:b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fra “drop ned” menuen</a:t>
            </a:r>
            <a:endParaRPr lang="da-DK" sz="1000" noProof="1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066259" y="5685976"/>
            <a:ext cx="2113252" cy="1194218"/>
          </a:xfrm>
          <a:custGeom>
            <a:avLst/>
            <a:gdLst>
              <a:gd name="connsiteX0" fmla="*/ 0 w 2088000"/>
              <a:gd name="connsiteY0" fmla="*/ 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  <a:gd name="connsiteX4" fmla="*/ 0 w 2088000"/>
              <a:gd name="connsiteY4" fmla="*/ 0 h 1198800"/>
              <a:gd name="connsiteX0" fmla="*/ 0 w 2088000"/>
              <a:gd name="connsiteY0" fmla="*/ 119880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1198800">
                <a:moveTo>
                  <a:pt x="0" y="1198800"/>
                </a:moveTo>
                <a:lnTo>
                  <a:pt x="2088000" y="0"/>
                </a:lnTo>
                <a:lnTo>
                  <a:pt x="2088000" y="1198800"/>
                </a:lnTo>
                <a:lnTo>
                  <a:pt x="0" y="1198800"/>
                </a:lnTo>
                <a:close/>
              </a:path>
            </a:pathLst>
          </a:custGeom>
          <a:solidFill>
            <a:schemeClr val="accent5"/>
          </a:solidFill>
          <a:effectLst>
            <a:outerShdw blurRad="25400" dist="25400" dir="12900000" algn="br" rotWithShape="0">
              <a:prstClr val="black">
                <a:alpha val="43000"/>
              </a:prstClr>
            </a:outerShdw>
          </a:effectLst>
        </p:spPr>
        <p:txBody>
          <a:bodyPr tIns="1800000">
            <a:noAutofit/>
          </a:bodyPr>
          <a:lstStyle>
            <a:lvl1pPr marL="0" indent="0">
              <a:buNone/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103600" y="6332400"/>
            <a:ext cx="864000" cy="2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tIns="18000000"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165445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36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597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765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333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6626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0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D77B73-9977-5E45-B1CE-7814ADDA6DFD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807B7137-6EA4-5249-AE28-E5016AAF17C4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94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12FED12-9A98-498D-A9BC-095C29B3115C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07CB18DA-3947-48C2-A4E7-EE6D81400A06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0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02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kst med billed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72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noProof="0" dirty="0" smtClean="0"/>
              <a:t>Indsæt billede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dirty="0" smtClean="0"/>
              <a:t>Indsæt overskrift maksimum 1 linje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/>
          <a:p>
            <a:fld id="{89D5E532-F29A-4438-808E-DB0E53E8664C}" type="datetime1">
              <a:rPr lang="da-DK" smtClean="0">
                <a:solidFill>
                  <a:srgbClr val="005C84"/>
                </a:solidFill>
              </a:rPr>
              <a:pPr/>
              <a:t>19-04-2017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/>
          <a:p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/>
          <a:p>
            <a:r>
              <a:rPr lang="da-DK" dirty="0" smtClean="0">
                <a:solidFill>
                  <a:srgbClr val="005C84"/>
                </a:solidFill>
              </a:rPr>
              <a:t> Side </a:t>
            </a:r>
            <a:fld id="{2776BDA2-2E43-44B8-880C-8C6EE120E4C0}" type="slidenum">
              <a:rPr lang="da-DK" smtClean="0">
                <a:solidFill>
                  <a:srgbClr val="005C84"/>
                </a:solidFill>
              </a:rPr>
              <a:pPr/>
              <a:t>‹nr.›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376363"/>
            <a:ext cx="8642349" cy="161582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a-DK" dirty="0" smtClean="0"/>
              <a:t>Klik for at indsætte tekst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548680" y="2708900"/>
            <a:ext cx="14402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Indsæt billede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billede-ikonet og indsæt et billede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Hvis tekst/logo forsvinder, højre klik på billedet og placer det Underst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548680" y="224644"/>
            <a:ext cx="14402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Farve i bund af tekstpladsholder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teksten og vælg farve fra paletten under Fyld farve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330147" y="1366838"/>
            <a:ext cx="220951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layout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Højre klik udenfor dit slide </a:t>
            </a:r>
          </a:p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et passende layout </a:t>
            </a:r>
            <a:b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fra “drop ned” menuen</a:t>
            </a:r>
            <a:endParaRPr lang="da-DK" sz="1000" noProof="1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066259" y="5685976"/>
            <a:ext cx="2113252" cy="1194218"/>
          </a:xfrm>
          <a:custGeom>
            <a:avLst/>
            <a:gdLst>
              <a:gd name="connsiteX0" fmla="*/ 0 w 2088000"/>
              <a:gd name="connsiteY0" fmla="*/ 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  <a:gd name="connsiteX4" fmla="*/ 0 w 2088000"/>
              <a:gd name="connsiteY4" fmla="*/ 0 h 1198800"/>
              <a:gd name="connsiteX0" fmla="*/ 0 w 2088000"/>
              <a:gd name="connsiteY0" fmla="*/ 119880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1198800">
                <a:moveTo>
                  <a:pt x="0" y="1198800"/>
                </a:moveTo>
                <a:lnTo>
                  <a:pt x="2088000" y="0"/>
                </a:lnTo>
                <a:lnTo>
                  <a:pt x="2088000" y="1198800"/>
                </a:lnTo>
                <a:lnTo>
                  <a:pt x="0" y="1198800"/>
                </a:lnTo>
                <a:close/>
              </a:path>
            </a:pathLst>
          </a:custGeom>
          <a:solidFill>
            <a:schemeClr val="accent5"/>
          </a:solidFill>
          <a:effectLst>
            <a:outerShdw blurRad="25400" dist="25400" dir="12900000" algn="br" rotWithShape="0">
              <a:prstClr val="black">
                <a:alpha val="43000"/>
              </a:prstClr>
            </a:outerShdw>
          </a:effectLst>
        </p:spPr>
        <p:txBody>
          <a:bodyPr tIns="1800000">
            <a:noAutofit/>
          </a:bodyPr>
          <a:lstStyle>
            <a:lvl1pPr marL="0" indent="0">
              <a:buNone/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103600" y="6332400"/>
            <a:ext cx="864000" cy="2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tIns="18000000"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446126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413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428868"/>
            <a:ext cx="8152260" cy="3857652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chemeClr val="tx2"/>
                </a:solidFill>
              </a:defRPr>
            </a:lvl1pPr>
            <a:lvl2pPr>
              <a:defRPr sz="2100" b="1">
                <a:solidFill>
                  <a:schemeClr val="tx2"/>
                </a:solidFill>
              </a:defRPr>
            </a:lvl2pPr>
            <a:lvl3pPr>
              <a:defRPr sz="2100" b="1">
                <a:solidFill>
                  <a:schemeClr val="tx2"/>
                </a:solidFill>
              </a:defRPr>
            </a:lvl3pPr>
            <a:lvl4pPr>
              <a:defRPr sz="2100" b="1">
                <a:solidFill>
                  <a:schemeClr val="tx2"/>
                </a:solidFill>
              </a:defRPr>
            </a:lvl4pPr>
            <a:lvl5pPr>
              <a:defRPr sz="21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1F864D3-CF81-D747-9A16-CBA2A55D433B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E9D65CE8-19A3-F843-B3FB-71C310A0FEC3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511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203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1285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0988" y="288925"/>
            <a:ext cx="8582025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/>
          <p:nvPr userDrawn="1"/>
        </p:nvSpPr>
        <p:spPr>
          <a:xfrm>
            <a:off x="280988" y="1682750"/>
            <a:ext cx="8582025" cy="3103563"/>
          </a:xfrm>
          <a:prstGeom prst="rect">
            <a:avLst/>
          </a:prstGeom>
          <a:solidFill>
            <a:srgbClr val="005C84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da-DK">
              <a:solidFill>
                <a:prstClr val="white"/>
              </a:solidFill>
            </a:endParaRPr>
          </a:p>
        </p:txBody>
      </p:sp>
      <p:pic>
        <p:nvPicPr>
          <p:cNvPr id="5" name="Picture 7" descr="byoghavn.dk_Horisontal_White.wmf"/>
          <p:cNvPicPr>
            <a:picLocks noChangeAspect="1"/>
          </p:cNvPicPr>
          <p:nvPr userDrawn="1"/>
        </p:nvPicPr>
        <p:blipFill>
          <a:blip r:embed="rId3"/>
          <a:srcRect r="36949"/>
          <a:stretch>
            <a:fillRect/>
          </a:stretch>
        </p:blipFill>
        <p:spPr bwMode="auto">
          <a:xfrm>
            <a:off x="6727825" y="3922713"/>
            <a:ext cx="1863725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400" y="2180292"/>
            <a:ext cx="8154000" cy="160589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titeltypografi i masteren</a:t>
            </a:r>
            <a:endParaRPr lang="da-DK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37CBF4A-4A6D-47B4-97D5-DDF1564B56F7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srgbClr val="005C84"/>
                </a:solidFill>
              </a:rPr>
              <a:t> Side </a:t>
            </a:r>
            <a:fld id="{79754AEF-05D4-4EC6-B9AB-655A0A4D52DF}" type="slidenum">
              <a:rPr lang="da-DK">
                <a:solidFill>
                  <a:srgbClr val="005C8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srgbClr val="005C84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428868"/>
            <a:ext cx="8152260" cy="3857652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chemeClr val="tx2"/>
                </a:solidFill>
              </a:defRPr>
            </a:lvl1pPr>
            <a:lvl2pPr>
              <a:defRPr sz="2100" b="1">
                <a:solidFill>
                  <a:schemeClr val="tx2"/>
                </a:solidFill>
              </a:defRPr>
            </a:lvl2pPr>
            <a:lvl3pPr>
              <a:defRPr sz="2100" b="1">
                <a:solidFill>
                  <a:schemeClr val="tx2"/>
                </a:solidFill>
              </a:defRPr>
            </a:lvl3pPr>
            <a:lvl4pPr>
              <a:defRPr sz="2100" b="1">
                <a:solidFill>
                  <a:schemeClr val="tx2"/>
                </a:solidFill>
              </a:defRPr>
            </a:lvl4pPr>
            <a:lvl5pPr>
              <a:defRPr sz="21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AA71598-85E3-4F64-B90C-79353DC3BCB4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F0811392-F989-4275-B331-F68F14EB997B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280988" y="831850"/>
            <a:ext cx="8582025" cy="5741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da-DK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428868"/>
            <a:ext cx="8152260" cy="3857652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chemeClr val="bg1"/>
                </a:solidFill>
              </a:defRPr>
            </a:lvl1pPr>
            <a:lvl2pPr>
              <a:defRPr sz="2100" b="1">
                <a:solidFill>
                  <a:schemeClr val="bg1"/>
                </a:solidFill>
              </a:defRPr>
            </a:lvl2pPr>
            <a:lvl3pPr>
              <a:defRPr sz="2100" b="1">
                <a:solidFill>
                  <a:schemeClr val="bg1"/>
                </a:solidFill>
              </a:defRPr>
            </a:lvl3pPr>
            <a:lvl4pPr>
              <a:defRPr sz="2100" b="1">
                <a:solidFill>
                  <a:schemeClr val="bg1"/>
                </a:solidFill>
              </a:defRPr>
            </a:lvl4pPr>
            <a:lvl5pPr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4893C49-D267-456D-96E2-B2A98D01065F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srgbClr val="005C84"/>
                </a:solidFill>
              </a:rPr>
              <a:t> Side </a:t>
            </a:r>
            <a:fld id="{01A34477-930C-48FD-8C61-3A0E6BDE187C}" type="slidenum">
              <a:rPr lang="da-DK">
                <a:solidFill>
                  <a:srgbClr val="005C8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srgbClr val="005C84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s til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42732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52111DE-041E-4D59-A064-D0368D4B49D5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E559E698-F07A-42B2-B1DF-28276C6E0F86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dias med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8158"/>
            <a:ext cx="7000924" cy="504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34" y="1213200"/>
            <a:ext cx="4038600" cy="507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694" y="1213200"/>
            <a:ext cx="4038600" cy="507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8CBBF8B-7F26-4A08-A547-6E3B14A7F26C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F5A830A9-79C8-4733-BE1E-3525A77B4DF7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dia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280988" y="831850"/>
            <a:ext cx="8582025" cy="5741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da-DK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428868"/>
            <a:ext cx="8152260" cy="3857652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chemeClr val="bg1"/>
                </a:solidFill>
              </a:defRPr>
            </a:lvl1pPr>
            <a:lvl2pPr>
              <a:defRPr sz="2100" b="1">
                <a:solidFill>
                  <a:schemeClr val="bg1"/>
                </a:solidFill>
              </a:defRPr>
            </a:lvl2pPr>
            <a:lvl3pPr>
              <a:defRPr sz="2100" b="1">
                <a:solidFill>
                  <a:schemeClr val="bg1"/>
                </a:solidFill>
              </a:defRPr>
            </a:lvl3pPr>
            <a:lvl4pPr>
              <a:defRPr sz="2100" b="1">
                <a:solidFill>
                  <a:schemeClr val="bg1"/>
                </a:solidFill>
              </a:defRPr>
            </a:lvl4pPr>
            <a:lvl5pPr>
              <a:defRPr sz="21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9C021A0-535B-2649-AE97-0FFE55D0971A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t> Side </a:t>
            </a:r>
            <a:fld id="{DDB69FA2-37C4-C44B-9BEF-11CDA62866E8}" type="slidenum">
              <a:rPr lang="da-DK">
                <a:solidFill>
                  <a:srgbClr val="005C84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srgbClr val="005C84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98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21914F-06FC-428F-ABBD-F229D797A637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F2164DB3-2893-454D-9ECA-3E49EA91C715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3CC6966-F331-423B-BFD9-24F2AAED0746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C37CA822-24E7-45F5-8305-E5789518645F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2354400" y="835966"/>
            <a:ext cx="4435200" cy="5742000"/>
          </a:xfrm>
          <a:prstGeom prst="rect">
            <a:avLst/>
          </a:prstGeo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2BF6CB-20A7-4E0B-9760-D01DCF699940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A5E8EAC1-D783-4CF7-81E6-A2EAEF9A9F99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srgbClr val="005C84"/>
                </a:solidFill>
              </a:rPr>
              <a:t> Side </a:t>
            </a:r>
            <a:fld id="{881E7BBA-0B8F-4F8E-AB24-5C7B9DA85DA7}" type="slidenum">
              <a:rPr lang="da-DK">
                <a:solidFill>
                  <a:srgbClr val="005C8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srgbClr val="005C84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F97B98F-777C-4E67-A2FF-A336EB86890D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C1126139-E344-454D-9A0E-BD39BF6F1BA7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0BE01F1-CF6F-4D8E-B03E-44DE163B69FA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7063DB0E-ABD1-4E4C-9466-08644FA1FFB1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s til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1600" y="831600"/>
            <a:ext cx="40608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6B88469-BE7F-42AB-B769-5D72692D0AB8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06BA4211-F09E-4C61-8E16-55409B9E2B79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Click to edit Master title style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12FED12-9A98-498D-A9BC-095C29B3115C}" type="datetimeFigureOut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19-04-2017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>
                <a:solidFill>
                  <a:prstClr val="black"/>
                </a:solidFill>
              </a:rPr>
              <a:t> Side </a:t>
            </a:r>
            <a:fld id="{07CB18DA-3947-48C2-A4E7-EE6D81400A06}" type="slidenum">
              <a:rPr lang="da-DK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a-DK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65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63"/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B9CE4BEA-EBBF-4BAB-88DA-F9EE8837A870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BB97AB8E-E559-4EBD-AC7F-A41FCB4AE6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9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ED77B73-9977-5E45-B1CE-7814ADDA6DFD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807B7137-6EA4-5249-AE28-E5016AAF17C4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5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s til 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42732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DD3E4E1-6447-734A-92FE-C5E9A3CD46E2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C7813261-86A4-E441-9DD7-ABD0C826F3D9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44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/>
              <a:t>19-04-2017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 Side </a:t>
            </a:r>
            <a:fld id="{78070A1D-3B40-A842-BABD-A98AC151A493}" type="slidenum">
              <a:rPr lang="da-DK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9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2329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d billed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72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da-DK" noProof="0" dirty="0" smtClean="0"/>
              <a:t>Indsæt billede</a:t>
            </a:r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dirty="0" smtClean="0"/>
              <a:t>Indsæt overskrift maksimum 1 linje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/>
          <a:lstStyle/>
          <a:p>
            <a:fld id="{89D5E532-F29A-4438-808E-DB0E53E8664C}" type="datetime1">
              <a:rPr lang="da-DK" smtClean="0">
                <a:solidFill>
                  <a:srgbClr val="005C84"/>
                </a:solidFill>
              </a:rPr>
              <a:pPr/>
              <a:t>19-04-2017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/>
          <a:p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/>
          <a:lstStyle/>
          <a:p>
            <a:r>
              <a:rPr lang="da-DK" dirty="0" smtClean="0">
                <a:solidFill>
                  <a:srgbClr val="005C84"/>
                </a:solidFill>
              </a:rPr>
              <a:t> Side </a:t>
            </a:r>
            <a:fld id="{2776BDA2-2E43-44B8-880C-8C6EE120E4C0}" type="slidenum">
              <a:rPr lang="da-DK" smtClean="0">
                <a:solidFill>
                  <a:srgbClr val="005C84"/>
                </a:solidFill>
              </a:rPr>
              <a:pPr/>
              <a:t>‹nr.›</a:t>
            </a:fld>
            <a:endParaRPr lang="da-DK" dirty="0">
              <a:solidFill>
                <a:srgbClr val="005C84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376363"/>
            <a:ext cx="8642349" cy="161582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a-DK" dirty="0" smtClean="0"/>
              <a:t>Klik for at indsætte tekst</a:t>
            </a:r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548680" y="2708900"/>
            <a:ext cx="144020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Indsæt billede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billede-ikonet og indsæt et billede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Hvis tekst/logo forsvinder, højre klik på billedet og placer det Underst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548680" y="224644"/>
            <a:ext cx="14402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  <a:t>Farve i bund af tekstpladsholder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</a:rPr>
              <a:t>Klik på teksten og vælg farve fra paletten under Fyld farve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330147" y="1366838"/>
            <a:ext cx="2209513" cy="6921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layout</a:t>
            </a:r>
            <a:b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1.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Højre klik udenfor dit slide </a:t>
            </a:r>
          </a:p>
          <a:p>
            <a:pPr algn="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da-DK" sz="1000" b="1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2. </a:t>
            </a: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Vælg et passende layout </a:t>
            </a:r>
            <a:b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</a:br>
            <a:r>
              <a:rPr lang="da-DK" sz="1000" noProof="1" smtClean="0">
                <a:solidFill>
                  <a:prstClr val="black"/>
                </a:solidFill>
                <a:ea typeface="ＭＳ Ｐゴシック" charset="0"/>
                <a:cs typeface="Arial" panose="020B0604020202020204" pitchFamily="34" charset="0"/>
              </a:rPr>
              <a:t>fra “drop ned” menuen</a:t>
            </a:r>
            <a:endParaRPr lang="da-DK" sz="1000" noProof="1">
              <a:solidFill>
                <a:prstClr val="black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066259" y="5685976"/>
            <a:ext cx="2113252" cy="1194218"/>
          </a:xfrm>
          <a:custGeom>
            <a:avLst/>
            <a:gdLst>
              <a:gd name="connsiteX0" fmla="*/ 0 w 2088000"/>
              <a:gd name="connsiteY0" fmla="*/ 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  <a:gd name="connsiteX4" fmla="*/ 0 w 2088000"/>
              <a:gd name="connsiteY4" fmla="*/ 0 h 1198800"/>
              <a:gd name="connsiteX0" fmla="*/ 0 w 2088000"/>
              <a:gd name="connsiteY0" fmla="*/ 1198800 h 1198800"/>
              <a:gd name="connsiteX1" fmla="*/ 2088000 w 2088000"/>
              <a:gd name="connsiteY1" fmla="*/ 0 h 1198800"/>
              <a:gd name="connsiteX2" fmla="*/ 2088000 w 2088000"/>
              <a:gd name="connsiteY2" fmla="*/ 1198800 h 1198800"/>
              <a:gd name="connsiteX3" fmla="*/ 0 w 2088000"/>
              <a:gd name="connsiteY3" fmla="*/ 1198800 h 11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8000" h="1198800">
                <a:moveTo>
                  <a:pt x="0" y="1198800"/>
                </a:moveTo>
                <a:lnTo>
                  <a:pt x="2088000" y="0"/>
                </a:lnTo>
                <a:lnTo>
                  <a:pt x="2088000" y="1198800"/>
                </a:lnTo>
                <a:lnTo>
                  <a:pt x="0" y="1198800"/>
                </a:lnTo>
                <a:close/>
              </a:path>
            </a:pathLst>
          </a:custGeom>
          <a:solidFill>
            <a:schemeClr val="accent5"/>
          </a:solidFill>
          <a:effectLst>
            <a:outerShdw blurRad="25400" dist="25400" dir="12900000" algn="br" rotWithShape="0">
              <a:prstClr val="black">
                <a:alpha val="43000"/>
              </a:prstClr>
            </a:outerShdw>
          </a:effectLst>
        </p:spPr>
        <p:txBody>
          <a:bodyPr tIns="1800000">
            <a:noAutofit/>
          </a:bodyPr>
          <a:lstStyle>
            <a:lvl1pPr marL="0" indent="0">
              <a:buNone/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103600" y="6332400"/>
            <a:ext cx="864000" cy="27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tIns="18000000"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4166299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3977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852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1833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s til stort billede samt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80800" y="831600"/>
            <a:ext cx="8582400" cy="5742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311A33-6373-974F-9C9D-E2B71DF632C3}" type="datetimeFigureOut">
              <a:rPr lang="da-DK"/>
              <a:pPr/>
              <a:t>19-04-2017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 Side </a:t>
            </a:r>
            <a:fld id="{78070A1D-3B40-A842-BABD-A98AC151A493}" type="slidenum">
              <a:rPr lang="da-DK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768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dias med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8158"/>
            <a:ext cx="7000924" cy="504000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34" y="1213200"/>
            <a:ext cx="4038600" cy="507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3694" y="1213200"/>
            <a:ext cx="4038600" cy="507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8024590-BD9A-0145-83BC-38713EEC4B8A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478539AE-B2AA-2C43-8284-C0A5DADC6D59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32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  <a:prstGeom prst="rect">
            <a:avLst/>
          </a:prstGeom>
        </p:spPr>
        <p:txBody>
          <a:bodyPr/>
          <a:lstStyle/>
          <a:p>
            <a:r>
              <a:rPr lang="da-DK" noProof="0" smtClean="0"/>
              <a:t>Klik for at redigere titeltypografi i masteren</a:t>
            </a:r>
            <a:endParaRPr lang="da-DK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CBEFF2D-8F1A-BA49-97E5-534A34EAFB32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636C2F4A-869F-7B46-9CAA-C7689FA4351D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8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00063" y="6615113"/>
            <a:ext cx="647700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10882F7-61FB-7548-93EC-40560C64F3D3}" type="datetimeFigureOut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19-04-2017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3" y="6615113"/>
            <a:ext cx="6480175" cy="17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738" y="6615113"/>
            <a:ext cx="719137" cy="1793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t> Side </a:t>
            </a:r>
            <a:fld id="{A9DF824A-CDFB-1947-A7DD-4ED95C6D171D}" type="slidenum">
              <a:rPr lang="da-DK">
                <a:solidFill>
                  <a:prstClr val="black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a-DK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3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29" r:id="rId15"/>
    <p:sldLayoutId id="2147483757" r:id="rId16"/>
    <p:sldLayoutId id="2147483781" r:id="rId17"/>
    <p:sldLayoutId id="2147483821" r:id="rId18"/>
    <p:sldLayoutId id="2147483823" r:id="rId19"/>
    <p:sldLayoutId id="2147483824" r:id="rId20"/>
    <p:sldLayoutId id="2147483826" r:id="rId21"/>
    <p:sldLayoutId id="2147483828" r:id="rId22"/>
    <p:sldLayoutId id="2147483829" r:id="rId23"/>
    <p:sldLayoutId id="2147483830" r:id="rId24"/>
    <p:sldLayoutId id="2147483877" r:id="rId25"/>
    <p:sldLayoutId id="2147483878" r:id="rId26"/>
    <p:sldLayoutId id="2147483879" r:id="rId27"/>
    <p:sldLayoutId id="2147483880" r:id="rId28"/>
    <p:sldLayoutId id="2147483882" r:id="rId29"/>
    <p:sldLayoutId id="2147483883" r:id="rId30"/>
    <p:sldLayoutId id="2147483884" r:id="rId31"/>
    <p:sldLayoutId id="2147483885" r:id="rId32"/>
    <p:sldLayoutId id="2147483886" r:id="rId33"/>
    <p:sldLayoutId id="2147483908" r:id="rId34"/>
    <p:sldLayoutId id="2147483909" r:id="rId35"/>
    <p:sldLayoutId id="2147483910" r:id="rId36"/>
    <p:sldLayoutId id="2147483911" r:id="rId37"/>
    <p:sldLayoutId id="2147483913" r:id="rId38"/>
    <p:sldLayoutId id="2147483914" r:id="rId39"/>
    <p:sldLayoutId id="2147483915" r:id="rId40"/>
    <p:sldLayoutId id="2147483916" r:id="rId41"/>
    <p:sldLayoutId id="2147483917" r:id="rId4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38113" indent="-13811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§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223838" indent="-130175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327025" indent="-13176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414338" indent="-123825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517525" indent="-12541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38113" indent="-13811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23838" indent="-130175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27025" indent="-13176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414338" indent="-123825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17525" indent="-125413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Lodfoto-1600x1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714" y="-41275"/>
            <a:ext cx="9865096" cy="6858000"/>
          </a:xfrm>
          <a:prstGeom prst="rect">
            <a:avLst/>
          </a:prstGeom>
        </p:spPr>
      </p:pic>
      <p:sp>
        <p:nvSpPr>
          <p:cNvPr id="11267" name="Titel 9"/>
          <p:cNvSpPr>
            <a:spLocks noGrp="1"/>
          </p:cNvSpPr>
          <p:nvPr>
            <p:ph type="title" idx="4294967295"/>
          </p:nvPr>
        </p:nvSpPr>
        <p:spPr>
          <a:xfrm>
            <a:off x="464820" y="677228"/>
            <a:ext cx="7000875" cy="503237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da-DK" sz="3600" dirty="0">
                <a:solidFill>
                  <a:srgbClr val="FFFFFF"/>
                </a:solidFill>
                <a:latin typeface="Arial" charset="0"/>
              </a:rPr>
              <a:t>København </a:t>
            </a:r>
            <a:r>
              <a:rPr lang="da-DK" sz="3600" dirty="0" smtClean="0">
                <a:solidFill>
                  <a:srgbClr val="FFFFFF"/>
                </a:solidFill>
                <a:latin typeface="Arial" charset="0"/>
              </a:rPr>
              <a:t>2040 </a:t>
            </a:r>
            <a:br>
              <a:rPr lang="da-DK" sz="3600" dirty="0" smtClean="0">
                <a:solidFill>
                  <a:srgbClr val="FFFFFF"/>
                </a:solidFill>
                <a:latin typeface="Arial" charset="0"/>
              </a:rPr>
            </a:br>
            <a:r>
              <a:rPr lang="da-DK" sz="2400" dirty="0" smtClean="0">
                <a:solidFill>
                  <a:srgbClr val="FFFFFF"/>
                </a:solidFill>
                <a:latin typeface="Arial" charset="0"/>
              </a:rPr>
              <a:t>– byens fysiske udtryk</a:t>
            </a:r>
            <a:r>
              <a:rPr lang="da-DK" sz="3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da-DK" sz="3600" dirty="0" smtClean="0">
                <a:solidFill>
                  <a:srgbClr val="FFFFFF"/>
                </a:solidFill>
                <a:latin typeface="Arial" charset="0"/>
              </a:rPr>
            </a:br>
            <a:r>
              <a:rPr lang="da-DK" sz="3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da-DK" sz="3600" dirty="0" smtClean="0">
                <a:solidFill>
                  <a:srgbClr val="FFFFFF"/>
                </a:solidFill>
                <a:latin typeface="Arial" charset="0"/>
              </a:rPr>
            </a:br>
            <a:r>
              <a:rPr lang="da-DK" sz="3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da-DK" sz="3600" dirty="0" smtClean="0">
                <a:solidFill>
                  <a:srgbClr val="FFFFFF"/>
                </a:solidFill>
                <a:latin typeface="Arial" charset="0"/>
              </a:rPr>
            </a:br>
            <a:r>
              <a:rPr lang="da-DK" sz="36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da-DK" sz="3600" dirty="0" smtClean="0">
                <a:solidFill>
                  <a:srgbClr val="FFFFFF"/>
                </a:solidFill>
                <a:latin typeface="Arial" charset="0"/>
              </a:rPr>
            </a:br>
            <a:endParaRPr lang="da-DK" sz="3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42" name="Tekstboks 4"/>
          <p:cNvSpPr txBox="1">
            <a:spLocks noChangeArrowheads="1"/>
          </p:cNvSpPr>
          <p:nvPr/>
        </p:nvSpPr>
        <p:spPr bwMode="auto">
          <a:xfrm>
            <a:off x="1619250" y="1700213"/>
            <a:ext cx="46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1600">
                <a:solidFill>
                  <a:srgbClr val="005C84"/>
                </a:solidFill>
              </a:rPr>
              <a:t>     </a:t>
            </a:r>
          </a:p>
        </p:txBody>
      </p:sp>
      <p:sp>
        <p:nvSpPr>
          <p:cNvPr id="14343" name="Tekstboks 5"/>
          <p:cNvSpPr txBox="1">
            <a:spLocks noChangeArrowheads="1"/>
          </p:cNvSpPr>
          <p:nvPr/>
        </p:nvSpPr>
        <p:spPr bwMode="auto">
          <a:xfrm>
            <a:off x="1835150" y="3141663"/>
            <a:ext cx="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sz="1600">
              <a:solidFill>
                <a:srgbClr val="005C84"/>
              </a:solidFill>
            </a:endParaRPr>
          </a:p>
        </p:txBody>
      </p:sp>
      <p:sp>
        <p:nvSpPr>
          <p:cNvPr id="14344" name="Tekstboks 6"/>
          <p:cNvSpPr txBox="1">
            <a:spLocks noChangeArrowheads="1"/>
          </p:cNvSpPr>
          <p:nvPr/>
        </p:nvSpPr>
        <p:spPr bwMode="auto">
          <a:xfrm>
            <a:off x="3203575" y="3716338"/>
            <a:ext cx="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sz="1600">
              <a:solidFill>
                <a:srgbClr val="005C84"/>
              </a:solidFill>
            </a:endParaRPr>
          </a:p>
        </p:txBody>
      </p:sp>
      <p:pic>
        <p:nvPicPr>
          <p:cNvPr id="9" name="Billede 8" descr="logovimp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78488"/>
            <a:ext cx="2087562" cy="1206500"/>
          </a:xfrm>
          <a:prstGeom prst="rect">
            <a:avLst/>
          </a:prstGeom>
          <a:noFill/>
          <a:ln>
            <a:noFill/>
          </a:ln>
          <a:effectLst>
            <a:outerShdw blurRad="63500" dist="25400" dir="12900053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617220" y="6227129"/>
            <a:ext cx="540258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dirty="0" smtClean="0">
                <a:solidFill>
                  <a:schemeClr val="bg1"/>
                </a:solidFill>
              </a:rPr>
              <a:t>Rita Justesen, Chef for Planlægning &amp; Arkitektur</a:t>
            </a:r>
          </a:p>
        </p:txBody>
      </p:sp>
    </p:spTree>
    <p:extLst>
      <p:ext uri="{BB962C8B-B14F-4D97-AF65-F5344CB8AC3E}">
        <p14:creationId xmlns:p14="http://schemas.microsoft.com/office/powerpoint/2010/main" val="9266289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0" dirty="0" smtClean="0">
                <a:solidFill>
                  <a:schemeClr val="bg1"/>
                </a:solidFill>
              </a:rPr>
              <a:t>Et udbygget metronet  giver  mere mobilitet</a:t>
            </a:r>
            <a:endParaRPr lang="da-DK" b="0" dirty="0">
              <a:solidFill>
                <a:schemeClr val="bg1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sp>
        <p:nvSpPr>
          <p:cNvPr id="18" name="Kombinationstegning 17"/>
          <p:cNvSpPr/>
          <p:nvPr/>
        </p:nvSpPr>
        <p:spPr>
          <a:xfrm>
            <a:off x="6558465" y="2471738"/>
            <a:ext cx="459079" cy="157162"/>
          </a:xfrm>
          <a:custGeom>
            <a:avLst/>
            <a:gdLst>
              <a:gd name="connsiteX0" fmla="*/ 18548 w 459079"/>
              <a:gd name="connsiteY0" fmla="*/ 157162 h 157162"/>
              <a:gd name="connsiteX1" fmla="*/ 32835 w 459079"/>
              <a:gd name="connsiteY1" fmla="*/ 88106 h 157162"/>
              <a:gd name="connsiteX2" fmla="*/ 320966 w 459079"/>
              <a:gd name="connsiteY2" fmla="*/ 130968 h 157162"/>
              <a:gd name="connsiteX3" fmla="*/ 459079 w 459079"/>
              <a:gd name="connsiteY3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079" h="157162">
                <a:moveTo>
                  <a:pt x="18548" y="157162"/>
                </a:moveTo>
                <a:cubicBezTo>
                  <a:pt x="490" y="124817"/>
                  <a:pt x="-17568" y="92472"/>
                  <a:pt x="32835" y="88106"/>
                </a:cubicBezTo>
                <a:cubicBezTo>
                  <a:pt x="83238" y="83740"/>
                  <a:pt x="249925" y="145652"/>
                  <a:pt x="320966" y="130968"/>
                </a:cubicBezTo>
                <a:cubicBezTo>
                  <a:pt x="392007" y="116284"/>
                  <a:pt x="436854" y="17859"/>
                  <a:pt x="459079" y="0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Kombinationstegning 22"/>
          <p:cNvSpPr/>
          <p:nvPr/>
        </p:nvSpPr>
        <p:spPr>
          <a:xfrm>
            <a:off x="6577013" y="2459831"/>
            <a:ext cx="452437" cy="157163"/>
          </a:xfrm>
          <a:custGeom>
            <a:avLst/>
            <a:gdLst>
              <a:gd name="connsiteX0" fmla="*/ 0 w 452437"/>
              <a:gd name="connsiteY0" fmla="*/ 157163 h 157163"/>
              <a:gd name="connsiteX1" fmla="*/ 21431 w 452437"/>
              <a:gd name="connsiteY1" fmla="*/ 104775 h 157163"/>
              <a:gd name="connsiteX2" fmla="*/ 57150 w 452437"/>
              <a:gd name="connsiteY2" fmla="*/ 80963 h 157163"/>
              <a:gd name="connsiteX3" fmla="*/ 323850 w 452437"/>
              <a:gd name="connsiteY3" fmla="*/ 152400 h 157163"/>
              <a:gd name="connsiteX4" fmla="*/ 383381 w 452437"/>
              <a:gd name="connsiteY4" fmla="*/ 138113 h 157163"/>
              <a:gd name="connsiteX5" fmla="*/ 428625 w 452437"/>
              <a:gd name="connsiteY5" fmla="*/ 38100 h 157163"/>
              <a:gd name="connsiteX6" fmla="*/ 452437 w 452437"/>
              <a:gd name="connsiteY6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437" h="157163">
                <a:moveTo>
                  <a:pt x="0" y="157163"/>
                </a:moveTo>
                <a:cubicBezTo>
                  <a:pt x="5953" y="137319"/>
                  <a:pt x="11906" y="117475"/>
                  <a:pt x="21431" y="104775"/>
                </a:cubicBezTo>
                <a:cubicBezTo>
                  <a:pt x="30956" y="92075"/>
                  <a:pt x="6747" y="73025"/>
                  <a:pt x="57150" y="80963"/>
                </a:cubicBezTo>
                <a:cubicBezTo>
                  <a:pt x="107553" y="88900"/>
                  <a:pt x="269478" y="142875"/>
                  <a:pt x="323850" y="152400"/>
                </a:cubicBezTo>
                <a:cubicBezTo>
                  <a:pt x="378222" y="161925"/>
                  <a:pt x="365919" y="157163"/>
                  <a:pt x="383381" y="138113"/>
                </a:cubicBezTo>
                <a:cubicBezTo>
                  <a:pt x="400843" y="119063"/>
                  <a:pt x="417116" y="61119"/>
                  <a:pt x="428625" y="38100"/>
                </a:cubicBezTo>
                <a:cubicBezTo>
                  <a:pt x="440134" y="15081"/>
                  <a:pt x="446285" y="7540"/>
                  <a:pt x="452437" y="0"/>
                </a:cubicBezTo>
              </a:path>
            </a:pathLst>
          </a:custGeom>
          <a:noFill/>
          <a:ln w="34925" cmpd="dbl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Krans 25"/>
          <p:cNvSpPr/>
          <p:nvPr/>
        </p:nvSpPr>
        <p:spPr>
          <a:xfrm>
            <a:off x="6788004" y="2562700"/>
            <a:ext cx="45719" cy="45719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7" name="Krans 26"/>
          <p:cNvSpPr/>
          <p:nvPr/>
        </p:nvSpPr>
        <p:spPr>
          <a:xfrm>
            <a:off x="6994684" y="2448878"/>
            <a:ext cx="45719" cy="45719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yk1rettet_l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b="71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9850" y="422782"/>
            <a:ext cx="7202591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2000" b="1" dirty="0" smtClean="0">
                <a:solidFill>
                  <a:srgbClr val="FFFFFF"/>
                </a:solidFill>
              </a:rPr>
              <a:t>- </a:t>
            </a:r>
            <a:r>
              <a:rPr lang="da-DK" sz="2000" dirty="0" smtClean="0">
                <a:solidFill>
                  <a:srgbClr val="FFFFFF"/>
                </a:solidFill>
              </a:rPr>
              <a:t>Og det samme gør flere og bedre gang- og cykelforbindelser</a:t>
            </a:r>
            <a:endParaRPr lang="da-DK" sz="2000" dirty="0">
              <a:solidFill>
                <a:srgbClr val="FFFFFF"/>
              </a:solidFill>
            </a:endParaRPr>
          </a:p>
        </p:txBody>
      </p:sp>
      <p:pic>
        <p:nvPicPr>
          <p:cNvPr id="4" name="Billede 3" descr="logovimp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78488"/>
            <a:ext cx="2087562" cy="1206500"/>
          </a:xfrm>
          <a:prstGeom prst="rect">
            <a:avLst/>
          </a:prstGeom>
          <a:noFill/>
          <a:ln>
            <a:noFill/>
          </a:ln>
          <a:effectLst>
            <a:outerShdw blurRad="63500" dist="25400" dir="12900053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782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025140" y="2118360"/>
            <a:ext cx="3887283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Både byens puls og forstadens ro!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Aktivt hverdagsliv 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Byliv og </a:t>
            </a:r>
            <a:r>
              <a:rPr lang="da-DK" sz="2000" dirty="0" err="1" smtClean="0">
                <a:solidFill>
                  <a:schemeClr val="bg1"/>
                </a:solidFill>
              </a:rPr>
              <a:t>bynatur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Aktivitet og biodiversitet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G7A0581 (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9850" y="422782"/>
            <a:ext cx="4028645" cy="76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2000" b="1" dirty="0" smtClean="0">
                <a:solidFill>
                  <a:srgbClr val="FFFFFF"/>
                </a:solidFill>
              </a:rPr>
              <a:t>Plads til alle og godt naboskab!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solidFill>
                <a:srgbClr val="FFFFFF"/>
              </a:solidFill>
            </a:endParaRPr>
          </a:p>
        </p:txBody>
      </p:sp>
      <p:pic>
        <p:nvPicPr>
          <p:cNvPr id="4" name="Billede 3" descr="logovimp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78488"/>
            <a:ext cx="2087562" cy="1206500"/>
          </a:xfrm>
          <a:prstGeom prst="rect">
            <a:avLst/>
          </a:prstGeom>
          <a:noFill/>
          <a:ln>
            <a:noFill/>
          </a:ln>
          <a:effectLst>
            <a:outerShdw blurRad="63500" dist="25400" dir="12900053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815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Centrum  luftfoto_Web 72dpi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8"/>
            <a:ext cx="9144000" cy="6858000"/>
          </a:xfrm>
          <a:prstGeom prst="rect">
            <a:avLst/>
          </a:prstGeom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9850" y="422782"/>
            <a:ext cx="4313979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FFFFFF"/>
                </a:solidFill>
              </a:rPr>
              <a:t>Havnerummet indtages mere og mere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sz="2400" b="1" dirty="0">
              <a:solidFill>
                <a:srgbClr val="FFFFFF"/>
              </a:solidFill>
            </a:endParaRPr>
          </a:p>
        </p:txBody>
      </p:sp>
      <p:pic>
        <p:nvPicPr>
          <p:cNvPr id="4" name="Billede 3" descr="logovimp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78488"/>
            <a:ext cx="2087562" cy="1206500"/>
          </a:xfrm>
          <a:prstGeom prst="rect">
            <a:avLst/>
          </a:prstGeom>
          <a:noFill/>
          <a:ln>
            <a:noFill/>
          </a:ln>
          <a:effectLst>
            <a:outerShdw blurRad="63500" dist="25400" dir="12900053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04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1878653" y="1584960"/>
            <a:ext cx="6296596" cy="2769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De nye byområder 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Skal være langtidsholdbare – bæredygtige - </a:t>
            </a:r>
            <a:r>
              <a:rPr lang="da-DK" sz="2000" dirty="0" err="1" smtClean="0">
                <a:solidFill>
                  <a:schemeClr val="bg1"/>
                </a:solidFill>
              </a:rPr>
              <a:t>resiliente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Robuste og fleksible strukturplaner er alfa og omega </a:t>
            </a:r>
          </a:p>
          <a:p>
            <a:r>
              <a:rPr lang="da-DK" sz="2000" dirty="0">
                <a:solidFill>
                  <a:schemeClr val="bg1"/>
                </a:solidFill>
              </a:rPr>
              <a:t>s</a:t>
            </a:r>
            <a:r>
              <a:rPr lang="da-DK" sz="2000" dirty="0" smtClean="0">
                <a:solidFill>
                  <a:schemeClr val="bg1"/>
                </a:solidFill>
              </a:rPr>
              <a:t>om ramme for detailplaner, der tilpasses skiftende </a:t>
            </a:r>
          </a:p>
          <a:p>
            <a:r>
              <a:rPr lang="da-DK" sz="2000" dirty="0">
                <a:solidFill>
                  <a:schemeClr val="bg1"/>
                </a:solidFill>
              </a:rPr>
              <a:t>b</a:t>
            </a:r>
            <a:r>
              <a:rPr lang="da-DK" sz="2000" dirty="0" smtClean="0">
                <a:solidFill>
                  <a:schemeClr val="bg1"/>
                </a:solidFill>
              </a:rPr>
              <a:t>ehov og tendenser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79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>
          <a:xfrm>
            <a:off x="0" y="0"/>
            <a:ext cx="9144000" cy="69580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8" name="Titel 5"/>
          <p:cNvSpPr>
            <a:spLocks/>
          </p:cNvSpPr>
          <p:nvPr/>
        </p:nvSpPr>
        <p:spPr bwMode="auto">
          <a:xfrm>
            <a:off x="857249" y="839788"/>
            <a:ext cx="7696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2" tIns="45696" rIns="91392" bIns="45696"/>
          <a:lstStyle/>
          <a:p>
            <a:pPr defTabSz="923925" eaLnBrk="0" hangingPunct="0"/>
            <a:endParaRPr lang="en-US" sz="2800"/>
          </a:p>
        </p:txBody>
      </p:sp>
      <p:pic>
        <p:nvPicPr>
          <p:cNvPr id="11269" name="Pladsholder til indhold 6" descr="Side61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268413"/>
            <a:ext cx="1524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ladsholder til indhold 6" descr="Side61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825" y="1268414"/>
            <a:ext cx="138588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Billede 9" descr="Lo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0" y="1268413"/>
            <a:ext cx="1800225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kstboks 10"/>
          <p:cNvSpPr txBox="1">
            <a:spLocks noChangeArrowheads="1"/>
          </p:cNvSpPr>
          <p:nvPr/>
        </p:nvSpPr>
        <p:spPr bwMode="auto">
          <a:xfrm>
            <a:off x="6804026" y="2565401"/>
            <a:ext cx="1368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1273" name="Tekstboks 11"/>
          <p:cNvSpPr txBox="1">
            <a:spLocks/>
          </p:cNvSpPr>
          <p:nvPr/>
        </p:nvSpPr>
        <p:spPr bwMode="auto">
          <a:xfrm>
            <a:off x="5992921" y="1268413"/>
            <a:ext cx="347562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Aft>
                <a:spcPts val="1200"/>
              </a:spcAft>
            </a:pPr>
            <a:r>
              <a:rPr lang="da-DK" b="1" dirty="0" smtClean="0">
                <a:solidFill>
                  <a:schemeClr val="bg1"/>
                </a:solidFill>
              </a:rPr>
              <a:t>1989 - Regionplan</a:t>
            </a:r>
            <a:endParaRPr lang="da-DK" b="1" dirty="0">
              <a:solidFill>
                <a:schemeClr val="bg1"/>
              </a:solidFill>
            </a:endParaRPr>
          </a:p>
          <a:p>
            <a:pPr marL="0" indent="0" eaLnBrk="1" hangingPunct="1">
              <a:spcAft>
                <a:spcPts val="1200"/>
              </a:spcAft>
            </a:pPr>
            <a:r>
              <a:rPr lang="da-DK" b="1" dirty="0" smtClean="0">
                <a:solidFill>
                  <a:schemeClr val="bg1"/>
                </a:solidFill>
              </a:rPr>
              <a:t>1995 – Helhedsplan</a:t>
            </a:r>
          </a:p>
          <a:p>
            <a:pPr marL="0" indent="0" eaLnBrk="1" hangingPunct="1">
              <a:spcAft>
                <a:spcPts val="1200"/>
              </a:spcAft>
            </a:pPr>
            <a:r>
              <a:rPr lang="da-DK" b="1" dirty="0" smtClean="0">
                <a:solidFill>
                  <a:schemeClr val="bg1"/>
                </a:solidFill>
              </a:rPr>
              <a:t>2017 – 2 </a:t>
            </a:r>
            <a:r>
              <a:rPr lang="da-DK" b="1" dirty="0" err="1" smtClean="0">
                <a:solidFill>
                  <a:schemeClr val="bg1"/>
                </a:solidFill>
              </a:rPr>
              <a:t>mio</a:t>
            </a:r>
            <a:r>
              <a:rPr lang="da-DK" b="1" dirty="0" smtClean="0">
                <a:solidFill>
                  <a:schemeClr val="bg1"/>
                </a:solidFill>
              </a:rPr>
              <a:t> etm opført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11274" name="Tekstboks 12"/>
          <p:cNvSpPr txBox="1">
            <a:spLocks noChangeArrowheads="1"/>
          </p:cNvSpPr>
          <p:nvPr/>
        </p:nvSpPr>
        <p:spPr bwMode="auto">
          <a:xfrm>
            <a:off x="1044575" y="6165851"/>
            <a:ext cx="5032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600" dirty="0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11275" name="Tekstboks 13"/>
          <p:cNvSpPr txBox="1">
            <a:spLocks noChangeArrowheads="1"/>
          </p:cNvSpPr>
          <p:nvPr/>
        </p:nvSpPr>
        <p:spPr bwMode="auto">
          <a:xfrm>
            <a:off x="2850089" y="6165851"/>
            <a:ext cx="5048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600" dirty="0">
                <a:solidFill>
                  <a:schemeClr val="bg1"/>
                </a:solidFill>
              </a:rPr>
              <a:t>1995</a:t>
            </a:r>
          </a:p>
        </p:txBody>
      </p:sp>
      <p:sp>
        <p:nvSpPr>
          <p:cNvPr id="11276" name="Tekstboks 14"/>
          <p:cNvSpPr txBox="1">
            <a:spLocks noChangeArrowheads="1"/>
          </p:cNvSpPr>
          <p:nvPr/>
        </p:nvSpPr>
        <p:spPr bwMode="auto">
          <a:xfrm>
            <a:off x="4735240" y="6165851"/>
            <a:ext cx="5032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600" dirty="0" smtClean="0">
                <a:solidFill>
                  <a:schemeClr val="bg1"/>
                </a:solidFill>
              </a:rPr>
              <a:t>2017</a:t>
            </a:r>
            <a:endParaRPr lang="da-DK" sz="1600" dirty="0">
              <a:solidFill>
                <a:schemeClr val="bg1"/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705399" y="423273"/>
            <a:ext cx="9005004" cy="50323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dirty="0" smtClean="0">
                <a:solidFill>
                  <a:schemeClr val="bg1"/>
                </a:solidFill>
              </a:rPr>
              <a:t>ØRESTAD</a:t>
            </a:r>
            <a:r>
              <a:rPr lang="da-DK" sz="2400" dirty="0" smtClean="0">
                <a:solidFill>
                  <a:schemeClr val="bg1"/>
                </a:solidFill>
              </a:rPr>
              <a:t> – ”1. generations”  byudvikling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6" name="Billede 15" descr="logovimpe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78307"/>
            <a:ext cx="2088370" cy="1207077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5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Hovedgaden-16x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865" y="857149"/>
            <a:ext cx="6858270" cy="5143702"/>
          </a:xfrm>
          <a:prstGeom prst="rect">
            <a:avLst/>
          </a:prstGeom>
        </p:spPr>
      </p:pic>
      <p:pic>
        <p:nvPicPr>
          <p:cNvPr id="5" name="Billede 4" descr="logovim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85" y="5116047"/>
            <a:ext cx="1566339" cy="905344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3363" y="5049244"/>
            <a:ext cx="1685991" cy="9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7229023" y="5606078"/>
            <a:ext cx="648026" cy="205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tIns="13500531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900"/>
              </a:spcBef>
              <a:buSzPct val="100000"/>
              <a:defRPr/>
            </a:pPr>
            <a:r>
              <a:rPr lang="da-DK">
                <a:solidFill>
                  <a:prstClr val="black"/>
                </a:solidFill>
              </a:rPr>
              <a:t>Klik for at redigere typografi i masteren</a:t>
            </a:r>
          </a:p>
        </p:txBody>
      </p:sp>
      <p:sp>
        <p:nvSpPr>
          <p:cNvPr id="9" name="Rektangel 8"/>
          <p:cNvSpPr/>
          <p:nvPr/>
        </p:nvSpPr>
        <p:spPr>
          <a:xfrm>
            <a:off x="1456793" y="1060326"/>
            <a:ext cx="4428666" cy="424382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a-DK" sz="1275" dirty="0" smtClean="0">
              <a:solidFill>
                <a:prstClr val="white"/>
              </a:solidFill>
            </a:endParaRPr>
          </a:p>
        </p:txBody>
      </p:sp>
      <p:sp>
        <p:nvSpPr>
          <p:cNvPr id="13" name="Titel 2"/>
          <p:cNvSpPr txBox="1">
            <a:spLocks/>
          </p:cNvSpPr>
          <p:nvPr/>
        </p:nvSpPr>
        <p:spPr bwMode="auto">
          <a:xfrm>
            <a:off x="1618817" y="1222800"/>
            <a:ext cx="5167516" cy="26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da-DK" sz="20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Ørestad  – tæt og blandet by</a:t>
            </a:r>
          </a:p>
          <a:p>
            <a:pPr>
              <a:spcBef>
                <a:spcPts val="450"/>
              </a:spcBef>
            </a:pP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r="8000"/>
          <a:stretch/>
        </p:blipFill>
        <p:spPr>
          <a:xfrm>
            <a:off x="1142103" y="877130"/>
            <a:ext cx="6859032" cy="5143702"/>
          </a:xfrm>
          <a:prstGeom prst="rect">
            <a:avLst/>
          </a:prstGeom>
        </p:spPr>
      </p:pic>
      <p:pic>
        <p:nvPicPr>
          <p:cNvPr id="5" name="Billede 4" descr="logovim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285" y="5116047"/>
            <a:ext cx="1566339" cy="905344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3363" y="5049244"/>
            <a:ext cx="1685991" cy="9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7229023" y="5606078"/>
            <a:ext cx="648026" cy="205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tIns="13500531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900"/>
              </a:spcBef>
              <a:buSzPct val="100000"/>
              <a:defRPr/>
            </a:pPr>
            <a:r>
              <a:rPr lang="da-DK">
                <a:solidFill>
                  <a:prstClr val="black"/>
                </a:solidFill>
              </a:rPr>
              <a:t>Klik for at redigere typografi i masteren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554480" y="1287780"/>
            <a:ext cx="2226572" cy="17851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Ørestad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Fokus på </a:t>
            </a:r>
          </a:p>
          <a:p>
            <a:endParaRPr lang="da-DK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schemeClr val="bg1"/>
                </a:solidFill>
              </a:rPr>
              <a:t>Kollektiv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schemeClr val="bg1"/>
                </a:solidFill>
              </a:rPr>
              <a:t>Arkitektonisk identitet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schemeClr val="bg1"/>
                </a:solidFill>
              </a:rPr>
              <a:t>Byliv og </a:t>
            </a:r>
            <a:r>
              <a:rPr lang="da-DK" sz="1600" dirty="0" err="1" smtClean="0">
                <a:solidFill>
                  <a:schemeClr val="bg1"/>
                </a:solidFill>
              </a:rPr>
              <a:t>bynatur</a:t>
            </a:r>
            <a:endParaRPr lang="da-DK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4" b="37400"/>
          <a:stretch/>
        </p:blipFill>
        <p:spPr>
          <a:xfrm>
            <a:off x="0" y="15240"/>
            <a:ext cx="9252520" cy="6885384"/>
          </a:xfrm>
          <a:prstGeom prst="rect">
            <a:avLst/>
          </a:prstGeom>
        </p:spPr>
      </p:pic>
      <p:pic>
        <p:nvPicPr>
          <p:cNvPr id="7" name="Billede 6" descr="logovim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78307"/>
            <a:ext cx="2088370" cy="1207077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7058" y="5589240"/>
            <a:ext cx="2247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5" name="Text Placeholder 5"/>
          <p:cNvSpPr txBox="1">
            <a:spLocks/>
          </p:cNvSpPr>
          <p:nvPr/>
        </p:nvSpPr>
        <p:spPr>
          <a:xfrm>
            <a:off x="8114558" y="6331656"/>
            <a:ext cx="864000" cy="27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tIns="18000000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1200"/>
              </a:spcBef>
              <a:buSzPct val="100000"/>
              <a:buFont typeface="Wingdings" pitchFamily="2" charset="2"/>
              <a:buNone/>
              <a:defRPr/>
            </a:pPr>
            <a:r>
              <a:rPr lang="da-DK" smtClean="0">
                <a:solidFill>
                  <a:prstClr val="black"/>
                </a:solidFill>
              </a:rPr>
              <a:t>Klik for at redigere typografi i masteren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396240" y="830580"/>
            <a:ext cx="57073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NORDHAVN – ”3. generations” byudvikling</a:t>
            </a:r>
          </a:p>
        </p:txBody>
      </p:sp>
    </p:spTree>
    <p:extLst>
      <p:ext uri="{BB962C8B-B14F-4D97-AF65-F5344CB8AC3E}">
        <p14:creationId xmlns:p14="http://schemas.microsoft.com/office/powerpoint/2010/main" val="233531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3299460" y="2186940"/>
            <a:ext cx="2903039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S</a:t>
            </a:r>
            <a:r>
              <a:rPr lang="da-DK" sz="2000" dirty="0" smtClean="0">
                <a:solidFill>
                  <a:schemeClr val="bg1"/>
                </a:solidFill>
              </a:rPr>
              <a:t>e frem ved at se tilbage!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20. årh. industriby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21. årh. </a:t>
            </a:r>
            <a:r>
              <a:rPr lang="da-DK" sz="2000" dirty="0" err="1" smtClean="0">
                <a:solidFill>
                  <a:schemeClr val="bg1"/>
                </a:solidFill>
              </a:rPr>
              <a:t>vidensby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Vi bygger til 50 – 100 år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5867" b="6158"/>
          <a:stretch/>
        </p:blipFill>
        <p:spPr>
          <a:xfrm>
            <a:off x="-73025" y="-154746"/>
            <a:ext cx="9217025" cy="6915201"/>
          </a:xfrm>
          <a:prstGeom prst="rect">
            <a:avLst/>
          </a:prstGeom>
        </p:spPr>
      </p:pic>
      <p:sp>
        <p:nvSpPr>
          <p:cNvPr id="6" name="Titel 2"/>
          <p:cNvSpPr txBox="1">
            <a:spLocks/>
          </p:cNvSpPr>
          <p:nvPr/>
        </p:nvSpPr>
        <p:spPr bwMode="auto">
          <a:xfrm>
            <a:off x="611187" y="342899"/>
            <a:ext cx="7984173" cy="15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da-DK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0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Nordhavn</a:t>
            </a:r>
          </a:p>
          <a:p>
            <a:pPr>
              <a:spcBef>
                <a:spcPts val="600"/>
              </a:spcBef>
            </a:pPr>
            <a:r>
              <a:rPr lang="da-DK" sz="18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Tæt og blandet by</a:t>
            </a:r>
          </a:p>
          <a:p>
            <a:pPr>
              <a:spcBef>
                <a:spcPts val="600"/>
              </a:spcBef>
            </a:pPr>
            <a:endParaRPr lang="da-DK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a-DK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lede 6" descr="logovim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78307"/>
            <a:ext cx="2088370" cy="1207077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7058" y="5589240"/>
            <a:ext cx="2247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11" name="Text Placeholder 5"/>
          <p:cNvSpPr txBox="1">
            <a:spLocks/>
          </p:cNvSpPr>
          <p:nvPr/>
        </p:nvSpPr>
        <p:spPr>
          <a:xfrm>
            <a:off x="8114558" y="6331656"/>
            <a:ext cx="864000" cy="27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tIns="18000000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1200"/>
              </a:spcBef>
              <a:buSzPct val="100000"/>
              <a:buFont typeface="Wingdings" pitchFamily="2" charset="2"/>
              <a:buNone/>
              <a:defRPr/>
            </a:pPr>
            <a:r>
              <a:rPr lang="da-DK" smtClean="0">
                <a:solidFill>
                  <a:prstClr val="black"/>
                </a:solidFill>
              </a:rPr>
              <a:t>Klik for at redigere typografi i masteren</a:t>
            </a:r>
          </a:p>
        </p:txBody>
      </p:sp>
    </p:spTree>
    <p:extLst>
      <p:ext uri="{BB962C8B-B14F-4D97-AF65-F5344CB8AC3E}">
        <p14:creationId xmlns:p14="http://schemas.microsoft.com/office/powerpoint/2010/main" val="2311203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2000" b="0" dirty="0" smtClean="0">
                <a:solidFill>
                  <a:schemeClr val="bg1"/>
                </a:solidFill>
              </a:rPr>
              <a:t>Nordhavn</a:t>
            </a:r>
            <a:br>
              <a:rPr lang="da-DK" sz="2000" b="0" dirty="0" smtClean="0">
                <a:solidFill>
                  <a:schemeClr val="bg1"/>
                </a:solidFill>
              </a:rPr>
            </a:br>
            <a:endParaRPr lang="da-DK" sz="2000" b="0" dirty="0">
              <a:solidFill>
                <a:schemeClr val="bg1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3"/>
          </p:nvPr>
        </p:nvSpPr>
        <p:spPr>
          <a:xfrm>
            <a:off x="250825" y="1376363"/>
            <a:ext cx="8642349" cy="1224951"/>
          </a:xfrm>
        </p:spPr>
        <p:txBody>
          <a:bodyPr/>
          <a:lstStyle/>
          <a:p>
            <a:pPr marL="0" indent="0">
              <a:buNone/>
            </a:pPr>
            <a:r>
              <a:rPr lang="da-DK" b="0" dirty="0" smtClean="0">
                <a:solidFill>
                  <a:schemeClr val="bg1"/>
                </a:solidFill>
              </a:rPr>
              <a:t>Fokus på </a:t>
            </a:r>
          </a:p>
          <a:p>
            <a:r>
              <a:rPr lang="da-DK" b="0" dirty="0" smtClean="0">
                <a:solidFill>
                  <a:schemeClr val="bg1"/>
                </a:solidFill>
              </a:rPr>
              <a:t>Kollektiv transport</a:t>
            </a:r>
          </a:p>
          <a:p>
            <a:r>
              <a:rPr lang="da-DK" b="0" dirty="0" smtClean="0">
                <a:solidFill>
                  <a:schemeClr val="bg1"/>
                </a:solidFill>
              </a:rPr>
              <a:t>Arkitektonisk identitet</a:t>
            </a:r>
          </a:p>
          <a:p>
            <a:r>
              <a:rPr lang="da-DK" b="0" dirty="0" smtClean="0">
                <a:solidFill>
                  <a:schemeClr val="bg1"/>
                </a:solidFill>
              </a:rPr>
              <a:t>Byliv og </a:t>
            </a:r>
            <a:r>
              <a:rPr lang="da-DK" b="0" dirty="0" err="1" smtClean="0">
                <a:solidFill>
                  <a:schemeClr val="bg1"/>
                </a:solidFill>
              </a:rPr>
              <a:t>bynatur</a:t>
            </a:r>
            <a:endParaRPr lang="da-DK" b="0" dirty="0" smtClean="0">
              <a:solidFill>
                <a:schemeClr val="bg1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2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Byvå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3113088"/>
            <a:ext cx="633412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da-DK" altLang="da-DK"/>
          </a:p>
        </p:txBody>
      </p:sp>
      <p:sp>
        <p:nvSpPr>
          <p:cNvPr id="116761" name="Rectangle 25"/>
          <p:cNvSpPr>
            <a:spLocks noGrp="1" noChangeArrowheads="1"/>
          </p:cNvSpPr>
          <p:nvPr>
            <p:ph type="subTitle" idx="1"/>
          </p:nvPr>
        </p:nvSpPr>
        <p:spPr>
          <a:noFill/>
          <a:ln/>
        </p:spPr>
        <p:txBody>
          <a:bodyPr/>
          <a:lstStyle/>
          <a:p>
            <a:r>
              <a:rPr lang="da-DK" altLang="da-DK" b="1" dirty="0" smtClean="0"/>
              <a:t>Byen ligner sig selv</a:t>
            </a:r>
            <a:endParaRPr lang="da-DK" altLang="da-DK" b="1" dirty="0"/>
          </a:p>
        </p:txBody>
      </p:sp>
      <p:pic>
        <p:nvPicPr>
          <p:cNvPr id="116748" name="Picture 12" descr="byskab_s8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0" b="24065"/>
          <a:stretch>
            <a:fillRect/>
          </a:stretch>
        </p:blipFill>
        <p:spPr bwMode="auto">
          <a:xfrm>
            <a:off x="0" y="3176588"/>
            <a:ext cx="9144000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53" name="Picture 17" descr="byskab_s8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0" b="24065"/>
          <a:stretch>
            <a:fillRect/>
          </a:stretch>
        </p:blipFill>
        <p:spPr bwMode="auto">
          <a:xfrm>
            <a:off x="0" y="3307080"/>
            <a:ext cx="9144000" cy="31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60" name="Picture 24" descr="kobbersti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62" name="Rectangle 26"/>
          <p:cNvSpPr>
            <a:spLocks noChangeArrowheads="1"/>
          </p:cNvSpPr>
          <p:nvPr/>
        </p:nvSpPr>
        <p:spPr bwMode="auto">
          <a:xfrm>
            <a:off x="639763" y="5465763"/>
            <a:ext cx="344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altLang="da-DK" b="1" dirty="0">
              <a:solidFill>
                <a:schemeClr val="bg1"/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3429000" y="3660378"/>
            <a:ext cx="4572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dirty="0" smtClean="0">
                <a:solidFill>
                  <a:schemeClr val="tx2"/>
                </a:solidFill>
              </a:rPr>
              <a:t>Byen ligner sig selv</a:t>
            </a:r>
          </a:p>
        </p:txBody>
      </p:sp>
    </p:spTree>
    <p:extLst>
      <p:ext uri="{BB962C8B-B14F-4D97-AF65-F5344CB8AC3E}">
        <p14:creationId xmlns:p14="http://schemas.microsoft.com/office/powerpoint/2010/main" val="133867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8" descr="udsig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78487" cy="466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 descr="logovimp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5668963"/>
            <a:ext cx="2087562" cy="1206500"/>
          </a:xfrm>
          <a:prstGeom prst="rect">
            <a:avLst/>
          </a:prstGeom>
          <a:noFill/>
          <a:ln>
            <a:noFill/>
          </a:ln>
          <a:effectLst>
            <a:outerShdw blurRad="63500" dist="25400" dir="12900053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3568" y="404813"/>
            <a:ext cx="3167833" cy="4616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- </a:t>
            </a:r>
            <a:r>
              <a:rPr lang="da-DK" dirty="0" smtClean="0">
                <a:solidFill>
                  <a:srgbClr val="002060"/>
                </a:solidFill>
                <a:latin typeface="Arial"/>
                <a:ea typeface="ＭＳ Ｐゴシック" charset="0"/>
              </a:rPr>
              <a:t>velbevaret og med karakter</a:t>
            </a:r>
            <a:endParaRPr lang="da-DK" dirty="0">
              <a:solidFill>
                <a:srgbClr val="00206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525836" y="1863801"/>
            <a:ext cx="4788170" cy="28315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Demografiske forandringer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Store udsving i indbyggertal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Store udsving i den gennemsnitlige alder</a:t>
            </a: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endParaRPr lang="da-DK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93" y="1955593"/>
            <a:ext cx="7841673" cy="4900180"/>
          </a:xfrm>
          <a:prstGeom prst="rect">
            <a:avLst/>
          </a:prstGeom>
        </p:spPr>
      </p:pic>
      <p:pic>
        <p:nvPicPr>
          <p:cNvPr id="7" name="Billede 6" descr="logovimp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78307"/>
            <a:ext cx="2088370" cy="1207077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7058" y="5589240"/>
            <a:ext cx="2247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8114558" y="6331656"/>
            <a:ext cx="864000" cy="273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tIns="18000000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1200"/>
              </a:spcBef>
              <a:buSzPct val="100000"/>
              <a:buFont typeface="Wingdings" pitchFamily="2" charset="2"/>
              <a:buNone/>
              <a:defRPr/>
            </a:pPr>
            <a:r>
              <a:rPr lang="da-DK" smtClean="0">
                <a:solidFill>
                  <a:prstClr val="black"/>
                </a:solidFill>
              </a:rPr>
              <a:t>Klik for at redigere typografi i masteren</a:t>
            </a:r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611187" y="342900"/>
            <a:ext cx="6889751" cy="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da-DK" sz="2000" dirty="0" smtClean="0">
                <a:solidFill>
                  <a:prstClr val="black"/>
                </a:solidFill>
              </a:rPr>
              <a:t>Fortsat befolkningstilvækst</a:t>
            </a:r>
            <a:endParaRPr lang="da-DK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791169" y="1052736"/>
            <a:ext cx="6661151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687.000 københavnere i 2025. En stigning på 33% på 20 år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 flere københavnere de næste 12 år</a:t>
            </a:r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logovimp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678307"/>
            <a:ext cx="2088370" cy="1207077"/>
          </a:xfrm>
          <a:prstGeom prst="rect">
            <a:avLst/>
          </a:prstGeom>
          <a:effectLst>
            <a:outerShdw blurRad="25400" dist="25400" dir="129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058" y="5589240"/>
            <a:ext cx="2247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4000"/>
              </a:prstClr>
            </a:outerShdw>
          </a:effectLst>
        </p:spPr>
      </p:pic>
      <p:sp>
        <p:nvSpPr>
          <p:cNvPr id="10" name="Text Placeholder 5"/>
          <p:cNvSpPr txBox="1">
            <a:spLocks/>
          </p:cNvSpPr>
          <p:nvPr/>
        </p:nvSpPr>
        <p:spPr>
          <a:xfrm>
            <a:off x="8114558" y="6331656"/>
            <a:ext cx="864000" cy="27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tIns="18000000">
            <a:normAutofit fontScale="25000" lnSpcReduction="20000"/>
          </a:bodyPr>
          <a:lstStyle>
            <a:lvl1pPr marL="0" indent="0">
              <a:buNone/>
              <a:defRPr sz="100"/>
            </a:lvl1pPr>
          </a:lstStyle>
          <a:p>
            <a:pPr>
              <a:spcBef>
                <a:spcPts val="1200"/>
              </a:spcBef>
              <a:buSzPct val="100000"/>
              <a:buFont typeface="Wingdings" pitchFamily="2" charset="2"/>
              <a:buNone/>
              <a:defRPr/>
            </a:pPr>
            <a:r>
              <a:rPr lang="da-DK" smtClean="0">
                <a:solidFill>
                  <a:prstClr val="black"/>
                </a:solidFill>
              </a:rPr>
              <a:t>Klik for at redigere typografi i masteren</a:t>
            </a:r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611187" y="342900"/>
            <a:ext cx="6889751" cy="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da-DK" sz="2000" dirty="0" smtClean="0">
                <a:solidFill>
                  <a:prstClr val="black"/>
                </a:solidFill>
              </a:rPr>
              <a:t>Ny befolkningsprognose fra Københavns Kommune</a:t>
            </a:r>
            <a:endParaRPr lang="da-DK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boks 12"/>
          <p:cNvSpPr txBox="1"/>
          <p:nvPr/>
        </p:nvSpPr>
        <p:spPr>
          <a:xfrm>
            <a:off x="791169" y="1052736"/>
            <a:ext cx="6661151" cy="48474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vi rundede </a:t>
            </a:r>
            <a:r>
              <a:rPr lang="da-DK" sz="2000" dirty="0"/>
              <a:t>600.000 </a:t>
            </a:r>
            <a:r>
              <a:rPr lang="da-DK" sz="2000" dirty="0" smtClean="0"/>
              <a:t>Københavnere i 2016</a:t>
            </a:r>
            <a:endParaRPr lang="da-DK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Amager </a:t>
            </a:r>
            <a:r>
              <a:rPr lang="da-DK" sz="2000" dirty="0"/>
              <a:t>Vest (Ørestad) er vokset langt mere end andre bydele (46%) - dobbelt op </a:t>
            </a:r>
            <a:r>
              <a:rPr lang="da-DK" sz="2000" dirty="0" err="1"/>
              <a:t>ifht</a:t>
            </a:r>
            <a:r>
              <a:rPr lang="da-DK" sz="2000" dirty="0"/>
              <a:t>. nr. 2 - de seneste 12 </a:t>
            </a:r>
            <a:r>
              <a:rPr lang="da-DK" sz="2000" dirty="0" smtClean="0"/>
              <a:t>år </a:t>
            </a:r>
            <a:endParaRPr lang="da-DK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Børnefamilier </a:t>
            </a:r>
            <a:r>
              <a:rPr lang="da-DK" sz="2000" dirty="0"/>
              <a:t>er steget 35% de sidste 15 år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36.000 </a:t>
            </a:r>
            <a:r>
              <a:rPr lang="da-DK" sz="2000" dirty="0"/>
              <a:t>flere internationale københavnere – top tre er USA, Italien og Tyskland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Danske </a:t>
            </a:r>
            <a:r>
              <a:rPr lang="da-DK" sz="2000" dirty="0"/>
              <a:t>tilflyttere og fraflyttere til/fra København går lige op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65</a:t>
            </a:r>
            <a:r>
              <a:rPr lang="da-DK" sz="2000" dirty="0"/>
              <a:t>% flere internationale københavnere end for 10 år siden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50</a:t>
            </a:r>
            <a:r>
              <a:rPr lang="da-DK" sz="2000" dirty="0"/>
              <a:t>% af de nye københavnere er her, fordi der er et stort fødselsoverskud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 smtClean="0"/>
              <a:t>Forventning </a:t>
            </a:r>
            <a:r>
              <a:rPr lang="da-DK" sz="2000" dirty="0"/>
              <a:t>om 100.000 nye københavnere frem mod 2027</a:t>
            </a:r>
          </a:p>
        </p:txBody>
      </p:sp>
    </p:spTree>
    <p:extLst>
      <p:ext uri="{BB962C8B-B14F-4D97-AF65-F5344CB8AC3E}">
        <p14:creationId xmlns:p14="http://schemas.microsoft.com/office/powerpoint/2010/main" val="941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2" name="Titel 1"/>
          <p:cNvSpPr>
            <a:spLocks noGrp="1"/>
          </p:cNvSpPr>
          <p:nvPr>
            <p:ph type="title"/>
          </p:nvPr>
        </p:nvSpPr>
        <p:spPr>
          <a:xfrm>
            <a:off x="500063" y="288925"/>
            <a:ext cx="7000875" cy="503238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sz="2000" dirty="0" smtClean="0">
                <a:solidFill>
                  <a:schemeClr val="bg1"/>
                </a:solidFill>
              </a:rPr>
              <a:t>Demografi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908050"/>
            <a:ext cx="7608887" cy="9429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da-DK" dirty="0" err="1" smtClean="0">
                <a:solidFill>
                  <a:schemeClr val="bg1"/>
                </a:solidFill>
              </a:rPr>
              <a:t>Gennemsnitsalder</a:t>
            </a:r>
            <a:r>
              <a:rPr lang="en-GB" altLang="da-DK" dirty="0" smtClean="0">
                <a:solidFill>
                  <a:schemeClr val="bg1"/>
                </a:solidFill>
              </a:rPr>
              <a:t>: 50 </a:t>
            </a:r>
            <a:r>
              <a:rPr lang="en-GB" altLang="da-DK" dirty="0" err="1" smtClean="0">
                <a:solidFill>
                  <a:schemeClr val="bg1"/>
                </a:solidFill>
              </a:rPr>
              <a:t>år</a:t>
            </a:r>
            <a:r>
              <a:rPr lang="en-GB" altLang="da-DK" dirty="0" smtClean="0">
                <a:solidFill>
                  <a:schemeClr val="bg1"/>
                </a:solidFill>
              </a:rPr>
              <a:t> I 2000, 34 </a:t>
            </a:r>
            <a:r>
              <a:rPr lang="en-GB" altLang="da-DK" dirty="0" err="1" smtClean="0">
                <a:solidFill>
                  <a:schemeClr val="bg1"/>
                </a:solidFill>
              </a:rPr>
              <a:t>år</a:t>
            </a:r>
            <a:r>
              <a:rPr lang="en-GB" altLang="da-DK" dirty="0" smtClean="0">
                <a:solidFill>
                  <a:schemeClr val="bg1"/>
                </a:solidFill>
              </a:rPr>
              <a:t> I 2017, ? </a:t>
            </a:r>
            <a:r>
              <a:rPr lang="en-GB" altLang="da-DK" dirty="0" err="1" smtClean="0">
                <a:solidFill>
                  <a:schemeClr val="bg1"/>
                </a:solidFill>
              </a:rPr>
              <a:t>år</a:t>
            </a:r>
            <a:r>
              <a:rPr lang="en-GB" altLang="da-DK" dirty="0" smtClean="0">
                <a:solidFill>
                  <a:schemeClr val="bg1"/>
                </a:solidFill>
              </a:rPr>
              <a:t> I 2040</a:t>
            </a:r>
            <a:endParaRPr lang="da-DK" altLang="da-DK" dirty="0" smtClean="0">
              <a:solidFill>
                <a:schemeClr val="bg1"/>
              </a:solidFill>
            </a:endParaRPr>
          </a:p>
        </p:txBody>
      </p:sp>
      <p:pic>
        <p:nvPicPr>
          <p:cNvPr id="9220" name="Picture 5" descr="309702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4356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rulleskøjter"/>
          <p:cNvPicPr>
            <a:picLocks noChangeAspect="1" noChangeArrowheads="1"/>
          </p:cNvPicPr>
          <p:nvPr/>
        </p:nvPicPr>
        <p:blipFill>
          <a:blip r:embed="rId4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341438"/>
            <a:ext cx="38671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" descr="W:\066_NORDHAVNEN\NORDHAVNEN SLIDESHOW\12_FINAL\20120919 Nordhavnen - slideshow Folder\Links\BY&amp;HAVN_LOGO_White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213475"/>
            <a:ext cx="10080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1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2773680" y="2072640"/>
            <a:ext cx="4310475" cy="22775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Mobilitet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- Gør at vi bruger byen mere og bedre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endParaRPr lang="da-DK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y og Havn grundskabelon">
  <a:themeElements>
    <a:clrScheme name="BY &amp; HAVN">
      <a:dk1>
        <a:sysClr val="windowText" lastClr="000000"/>
      </a:dk1>
      <a:lt1>
        <a:sysClr val="window" lastClr="FFFFFF"/>
      </a:lt1>
      <a:dk2>
        <a:srgbClr val="005C84"/>
      </a:dk2>
      <a:lt2>
        <a:srgbClr val="396D92"/>
      </a:lt2>
      <a:accent1>
        <a:srgbClr val="688BAA"/>
      </a:accent1>
      <a:accent2>
        <a:srgbClr val="97ADC4"/>
      </a:accent2>
      <a:accent3>
        <a:srgbClr val="CAD5E1"/>
      </a:accent3>
      <a:accent4>
        <a:srgbClr val="E4E9F0"/>
      </a:accent4>
      <a:accent5>
        <a:srgbClr val="5E6A71"/>
      </a:accent5>
      <a:accent6>
        <a:srgbClr val="727A71"/>
      </a:accent6>
      <a:hlink>
        <a:srgbClr val="005C84"/>
      </a:hlink>
      <a:folHlink>
        <a:srgbClr val="97ADC4"/>
      </a:folHlink>
    </a:clrScheme>
    <a:fontScheme name="BY &amp; HAV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By og Havn grundskabelon">
  <a:themeElements>
    <a:clrScheme name="BY &amp; HAVN">
      <a:dk1>
        <a:sysClr val="windowText" lastClr="000000"/>
      </a:dk1>
      <a:lt1>
        <a:sysClr val="window" lastClr="FFFFFF"/>
      </a:lt1>
      <a:dk2>
        <a:srgbClr val="005C84"/>
      </a:dk2>
      <a:lt2>
        <a:srgbClr val="396D92"/>
      </a:lt2>
      <a:accent1>
        <a:srgbClr val="688BAA"/>
      </a:accent1>
      <a:accent2>
        <a:srgbClr val="97ADC4"/>
      </a:accent2>
      <a:accent3>
        <a:srgbClr val="CAD5E1"/>
      </a:accent3>
      <a:accent4>
        <a:srgbClr val="E4E9F0"/>
      </a:accent4>
      <a:accent5>
        <a:srgbClr val="5E6A71"/>
      </a:accent5>
      <a:accent6>
        <a:srgbClr val="727A71"/>
      </a:accent6>
      <a:hlink>
        <a:srgbClr val="005C84"/>
      </a:hlink>
      <a:folHlink>
        <a:srgbClr val="97ADC4"/>
      </a:folHlink>
    </a:clrScheme>
    <a:fontScheme name="BY &amp; HAV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532</Words>
  <Application>Microsoft Office PowerPoint</Application>
  <PresentationFormat>Skærmshow (4:3)</PresentationFormat>
  <Paragraphs>109</Paragraphs>
  <Slides>21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Wingdings</vt:lpstr>
      <vt:lpstr>By og Havn grundskabelon</vt:lpstr>
      <vt:lpstr>1_By og Havn grundskabelon</vt:lpstr>
      <vt:lpstr>København 2040  – byens fysiske udtryk  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Demografi</vt:lpstr>
      <vt:lpstr>PowerPoint-præsentation</vt:lpstr>
      <vt:lpstr>Et udbygget metronet  giver  mere mobilitet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Nordhavn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København  Copenhagen</dc:title>
  <dc:creator>Carsten Arlund</dc:creator>
  <cp:lastModifiedBy>Rita Justesen</cp:lastModifiedBy>
  <cp:revision>125</cp:revision>
  <cp:lastPrinted>2017-04-19T06:17:10Z</cp:lastPrinted>
  <dcterms:created xsi:type="dcterms:W3CDTF">2013-09-23T19:24:08Z</dcterms:created>
  <dcterms:modified xsi:type="dcterms:W3CDTF">2017-04-19T10:27:09Z</dcterms:modified>
</cp:coreProperties>
</file>